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7" r:id="rId2"/>
    <p:sldId id="358" r:id="rId3"/>
    <p:sldId id="387" r:id="rId4"/>
    <p:sldId id="384" r:id="rId5"/>
    <p:sldId id="376" r:id="rId6"/>
    <p:sldId id="371" r:id="rId7"/>
    <p:sldId id="389" r:id="rId8"/>
    <p:sldId id="391" r:id="rId9"/>
    <p:sldId id="335" r:id="rId10"/>
    <p:sldId id="361" r:id="rId11"/>
  </p:sldIdLst>
  <p:sldSz cx="9144000" cy="6858000" type="screen4x3"/>
  <p:notesSz cx="92964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clrMode="bw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2" d="100"/>
          <a:sy n="52" d="100"/>
        </p:scale>
        <p:origin x="-1674" y="-5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4290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65809" y="0"/>
            <a:ext cx="4028440" cy="34290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FC94927-E77E-7540-9FFB-131842189FCA}" type="datetimeFigureOut">
              <a:rPr lang="en-US" smtClean="0"/>
              <a:t>12/11/2014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4028440" cy="34290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65809" y="6513910"/>
            <a:ext cx="4028440" cy="34290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A4C8410-6E0F-4642-8104-8523419B3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8043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4290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809" y="0"/>
            <a:ext cx="4028440" cy="34290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FE99C6D-77D8-4D01-8D40-34F4CB5AB59C}" type="datetimeFigureOut">
              <a:rPr lang="en-US" smtClean="0"/>
              <a:t>12/11/2014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337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9640" y="3257550"/>
            <a:ext cx="7437120" cy="308610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4028440" cy="34290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809" y="6513910"/>
            <a:ext cx="4028440" cy="34290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F9F6CDA-9CD6-4333-8F7B-745477FAC2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037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7FF6584-C552-40B9-845F-3615A81AE70B}" type="slidenum">
              <a:rPr lang="en-US" smtClean="0">
                <a:latin typeface="Arial" pitchFamily="84" charset="0"/>
                <a:ea typeface="ＭＳ Ｐゴシック" pitchFamily="84" charset="-128"/>
                <a:cs typeface="ＭＳ Ｐゴシック" pitchFamily="84" charset="-128"/>
              </a:rPr>
              <a:pPr/>
              <a:t>1</a:t>
            </a:fld>
            <a:endParaRPr lang="en-US" smtClean="0">
              <a:latin typeface="Arial" pitchFamily="84" charset="0"/>
              <a:ea typeface="ＭＳ Ｐゴシック" pitchFamily="84" charset="-128"/>
              <a:cs typeface="ＭＳ Ｐゴシック" pitchFamily="84" charset="-128"/>
            </a:endParaRPr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8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7FF6584-C552-40B9-845F-3615A81AE70B}" type="slidenum">
              <a:rPr lang="en-US" smtClean="0">
                <a:latin typeface="Arial" pitchFamily="84" charset="0"/>
                <a:ea typeface="ＭＳ Ｐゴシック" pitchFamily="84" charset="-128"/>
                <a:cs typeface="ＭＳ Ｐゴシック" pitchFamily="84" charset="-128"/>
              </a:rPr>
              <a:pPr/>
              <a:t>2</a:t>
            </a:fld>
            <a:endParaRPr lang="en-US" smtClean="0">
              <a:latin typeface="Arial" pitchFamily="84" charset="0"/>
              <a:ea typeface="ＭＳ Ｐゴシック" pitchFamily="84" charset="-128"/>
              <a:cs typeface="ＭＳ Ｐゴシック" pitchFamily="84" charset="-128"/>
            </a:endParaRPr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8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 smtClean="0">
                <a:latin typeface="Arial" pitchFamily="84" charset="0"/>
              </a:rPr>
              <a:t>Causal as well as associative</a:t>
            </a:r>
            <a:r>
              <a:rPr lang="en-US" baseline="0" dirty="0" smtClean="0">
                <a:latin typeface="Arial" pitchFamily="84" charset="0"/>
              </a:rPr>
              <a:t> evidence. So we know that learning languages helps overall academic achievement and cognitive processes. But do we have specific information on how a child’s proficiency in their native language helps them learn English in </a:t>
            </a:r>
            <a:r>
              <a:rPr lang="en-US" baseline="0" dirty="0" err="1" smtClean="0">
                <a:latin typeface="Arial" pitchFamily="84" charset="0"/>
              </a:rPr>
              <a:t>schoo</a:t>
            </a:r>
            <a:r>
              <a:rPr lang="en-US" baseline="0" dirty="0" smtClean="0">
                <a:latin typeface="Arial" pitchFamily="84" charset="0"/>
              </a:rPr>
              <a:t>?</a:t>
            </a:r>
            <a:endParaRPr lang="en-US" dirty="0">
              <a:latin typeface="Arial" pitchFamily="8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Arial" pitchFamily="8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Arial" pitchFamily="8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Arial" pitchFamily="8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The readiness assessment will provide schools a framework for determining preparation for world languages expansion.</a:t>
            </a:r>
          </a:p>
          <a:p>
            <a:endParaRPr lang="en-US" dirty="0">
              <a:latin typeface="Arial" pitchFamily="8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The readiness assessment will provide schools a framework for determining preparation for world languages expansion.</a:t>
            </a:r>
          </a:p>
          <a:p>
            <a:endParaRPr lang="en-US" dirty="0">
              <a:latin typeface="Arial" pitchFamily="8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Arial" pitchFamily="8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F055D-AB72-4413-9F19-23C85A1B4A56}" type="datetimeFigureOut">
              <a:rPr lang="en-US" smtClean="0"/>
              <a:t>12/11/2014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6CC8C-2F21-465A-B72F-BE7911A0D5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709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F055D-AB72-4413-9F19-23C85A1B4A56}" type="datetimeFigureOut">
              <a:rPr lang="en-US" smtClean="0"/>
              <a:t>12/11/2014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6CC8C-2F21-465A-B72F-BE7911A0D5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262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F055D-AB72-4413-9F19-23C85A1B4A56}" type="datetimeFigureOut">
              <a:rPr lang="en-US" smtClean="0"/>
              <a:t>12/11/2014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6CC8C-2F21-465A-B72F-BE7911A0D5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46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F055D-AB72-4413-9F19-23C85A1B4A56}" type="datetimeFigureOut">
              <a:rPr lang="en-US" smtClean="0"/>
              <a:t>12/11/2014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6CC8C-2F21-465A-B72F-BE7911A0D5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309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F055D-AB72-4413-9F19-23C85A1B4A56}" type="datetimeFigureOut">
              <a:rPr lang="en-US" smtClean="0"/>
              <a:t>12/11/2014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6CC8C-2F21-465A-B72F-BE7911A0D5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702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F055D-AB72-4413-9F19-23C85A1B4A56}" type="datetimeFigureOut">
              <a:rPr lang="en-US" smtClean="0"/>
              <a:t>12/11/2014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6CC8C-2F21-465A-B72F-BE7911A0D5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745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F055D-AB72-4413-9F19-23C85A1B4A56}" type="datetimeFigureOut">
              <a:rPr lang="en-US" smtClean="0"/>
              <a:t>12/11/2014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6CC8C-2F21-465A-B72F-BE7911A0D5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079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F055D-AB72-4413-9F19-23C85A1B4A56}" type="datetimeFigureOut">
              <a:rPr lang="en-US" smtClean="0"/>
              <a:t>12/11/2014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6CC8C-2F21-465A-B72F-BE7911A0D5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872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F055D-AB72-4413-9F19-23C85A1B4A56}" type="datetimeFigureOut">
              <a:rPr lang="en-US" smtClean="0"/>
              <a:t>12/11/2014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6CC8C-2F21-465A-B72F-BE7911A0D5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063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F055D-AB72-4413-9F19-23C85A1B4A56}" type="datetimeFigureOut">
              <a:rPr lang="en-US" smtClean="0"/>
              <a:t>12/11/2014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6CC8C-2F21-465A-B72F-BE7911A0D5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197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F055D-AB72-4413-9F19-23C85A1B4A56}" type="datetimeFigureOut">
              <a:rPr lang="en-US" smtClean="0"/>
              <a:t>12/11/2014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6CC8C-2F21-465A-B72F-BE7911A0D5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3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6F055D-AB72-4413-9F19-23C85A1B4A56}" type="datetimeFigureOut">
              <a:rPr lang="en-US" smtClean="0"/>
              <a:t>12/11/2014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46CC8C-2F21-465A-B72F-BE7911A0D5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083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6096000" y="1433052"/>
            <a:ext cx="3048000" cy="5424948"/>
          </a:xfrm>
          <a:solidFill>
            <a:schemeClr val="bg1">
              <a:lumMod val="75000"/>
            </a:schemeClr>
          </a:solidFill>
          <a:ln w="25400" cap="flat" algn="ctr"/>
        </p:spPr>
        <p:txBody>
          <a:bodyPr lIns="292608" tIns="91440" rIns="274320" bIns="91440">
            <a:noAutofit/>
          </a:bodyPr>
          <a:lstStyle/>
          <a:p>
            <a:pPr marL="0" indent="0" eaLnBrk="1" hangingPunct="1">
              <a:spcBef>
                <a:spcPct val="0"/>
              </a:spcBef>
              <a:buFont typeface="Century Gothic" pitchFamily="84" charset="0"/>
              <a:buNone/>
              <a:defRPr/>
            </a:pPr>
            <a:endParaRPr lang="en-US" sz="1600" b="1" dirty="0" smtClean="0"/>
          </a:p>
          <a:p>
            <a:pPr marL="0" indent="0" eaLnBrk="1" hangingPunct="1">
              <a:spcBef>
                <a:spcPct val="0"/>
              </a:spcBef>
              <a:buFont typeface="Century Gothic" pitchFamily="84" charset="0"/>
              <a:buNone/>
              <a:defRPr/>
            </a:pPr>
            <a:endParaRPr lang="en-US" sz="2000" b="1" dirty="0" smtClean="0"/>
          </a:p>
          <a:p>
            <a:pPr marL="0" indent="0" eaLnBrk="1" hangingPunct="1">
              <a:spcBef>
                <a:spcPct val="0"/>
              </a:spcBef>
              <a:buFont typeface="Century Gothic" pitchFamily="84" charset="0"/>
              <a:buNone/>
              <a:defRPr/>
            </a:pPr>
            <a:endParaRPr lang="en-US" sz="2000" b="1" dirty="0"/>
          </a:p>
          <a:p>
            <a:pPr marL="0" indent="0" eaLnBrk="1" hangingPunct="1">
              <a:spcBef>
                <a:spcPct val="0"/>
              </a:spcBef>
              <a:buFont typeface="Century Gothic" pitchFamily="84" charset="0"/>
              <a:buNone/>
              <a:defRPr/>
            </a:pPr>
            <a:endParaRPr lang="en-US" sz="2000" b="1" dirty="0" smtClean="0"/>
          </a:p>
          <a:p>
            <a:pPr marL="0" indent="0" eaLnBrk="1" hangingPunct="1">
              <a:spcBef>
                <a:spcPct val="0"/>
              </a:spcBef>
              <a:buFont typeface="Century Gothic" pitchFamily="84" charset="0"/>
              <a:buNone/>
              <a:defRPr/>
            </a:pPr>
            <a:endParaRPr lang="en-US" sz="2000" b="1" dirty="0" smtClean="0"/>
          </a:p>
          <a:p>
            <a:pPr marL="0" indent="0" eaLnBrk="1" hangingPunct="1">
              <a:spcBef>
                <a:spcPct val="0"/>
              </a:spcBef>
              <a:buFont typeface="Century Gothic" pitchFamily="84" charset="0"/>
              <a:buNone/>
              <a:defRPr/>
            </a:pPr>
            <a:r>
              <a:rPr lang="en-US" sz="2800" b="1" dirty="0" smtClean="0"/>
              <a:t>Albemarle County</a:t>
            </a:r>
          </a:p>
          <a:p>
            <a:pPr marL="0" indent="0" eaLnBrk="1" hangingPunct="1">
              <a:spcBef>
                <a:spcPct val="0"/>
              </a:spcBef>
              <a:buFont typeface="Century Gothic" pitchFamily="84" charset="0"/>
              <a:buNone/>
              <a:defRPr/>
            </a:pPr>
            <a:r>
              <a:rPr lang="en-US" sz="2800" b="1" dirty="0" smtClean="0"/>
              <a:t>Public Schools </a:t>
            </a:r>
            <a:endParaRPr lang="en-US" sz="2800" b="1" dirty="0"/>
          </a:p>
          <a:p>
            <a:pPr marL="0" indent="0" eaLnBrk="1" hangingPunct="1">
              <a:spcBef>
                <a:spcPct val="0"/>
              </a:spcBef>
              <a:buFont typeface="Century Gothic" pitchFamily="84" charset="0"/>
              <a:buNone/>
              <a:defRPr/>
            </a:pPr>
            <a:r>
              <a:rPr lang="en-US" sz="2800" b="1" dirty="0" smtClean="0"/>
              <a:t>Department of Instruction</a:t>
            </a:r>
          </a:p>
          <a:p>
            <a:pPr marL="0" indent="0" eaLnBrk="1" hangingPunct="1">
              <a:spcBef>
                <a:spcPct val="0"/>
              </a:spcBef>
              <a:buFont typeface="Century Gothic" pitchFamily="84" charset="0"/>
              <a:buNone/>
              <a:defRPr/>
            </a:pPr>
            <a:endParaRPr lang="en-US" sz="2000" b="1" dirty="0" smtClean="0"/>
          </a:p>
          <a:p>
            <a:pPr marL="0" indent="0" eaLnBrk="1" hangingPunct="1">
              <a:spcBef>
                <a:spcPct val="0"/>
              </a:spcBef>
              <a:buFont typeface="Century Gothic" pitchFamily="84" charset="0"/>
              <a:buNone/>
              <a:defRPr/>
            </a:pPr>
            <a:endParaRPr lang="en-US" sz="2000" dirty="0" smtClean="0"/>
          </a:p>
          <a:p>
            <a:pPr marL="0" indent="0" eaLnBrk="1" hangingPunct="1">
              <a:spcBef>
                <a:spcPct val="0"/>
              </a:spcBef>
              <a:buFont typeface="Century Gothic" pitchFamily="84" charset="0"/>
              <a:buNone/>
              <a:defRPr/>
            </a:pPr>
            <a:endParaRPr lang="en-US" sz="2000" dirty="0"/>
          </a:p>
          <a:p>
            <a:pPr marL="0" indent="0" eaLnBrk="1" hangingPunct="1">
              <a:spcBef>
                <a:spcPct val="0"/>
              </a:spcBef>
              <a:buFont typeface="Century Gothic" pitchFamily="84" charset="0"/>
              <a:buNone/>
              <a:defRPr/>
            </a:pPr>
            <a:endParaRPr lang="en-US" sz="2000" dirty="0" smtClean="0"/>
          </a:p>
          <a:p>
            <a:pPr marL="0" indent="0" eaLnBrk="1" hangingPunct="1">
              <a:spcBef>
                <a:spcPct val="0"/>
              </a:spcBef>
              <a:buFont typeface="Century Gothic" pitchFamily="84" charset="0"/>
              <a:buNone/>
              <a:defRPr/>
            </a:pPr>
            <a:r>
              <a:rPr lang="en-US" sz="2400" dirty="0" smtClean="0"/>
              <a:t>December, 2014</a:t>
            </a:r>
          </a:p>
        </p:txBody>
      </p:sp>
      <p:sp>
        <p:nvSpPr>
          <p:cNvPr id="6" name="Rectangle 5"/>
          <p:cNvSpPr/>
          <p:nvPr/>
        </p:nvSpPr>
        <p:spPr>
          <a:xfrm>
            <a:off x="-46703" y="228600"/>
            <a:ext cx="9220200" cy="15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Planning to Expand World Languages in Albemarle County</a:t>
            </a:r>
            <a:endParaRPr lang="en-US" sz="4400" b="1" dirty="0" smtClean="0">
              <a:latin typeface="Garamond" pitchFamily="84" charset="0"/>
            </a:endParaRPr>
          </a:p>
        </p:txBody>
      </p:sp>
      <p:pic>
        <p:nvPicPr>
          <p:cNvPr id="10" name="Picture 2" descr="C:\Users\rcarlock\Desktop\Photos\IMG_001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13" t="8509" r="21038"/>
          <a:stretch/>
        </p:blipFill>
        <p:spPr bwMode="auto">
          <a:xfrm>
            <a:off x="152400" y="1939413"/>
            <a:ext cx="2675487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59" t="4301" r="13433" b="2796"/>
          <a:stretch/>
        </p:blipFill>
        <p:spPr>
          <a:xfrm>
            <a:off x="3274369" y="1905000"/>
            <a:ext cx="2671461" cy="468261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866083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/>
        </p:nvSpPr>
        <p:spPr bwMode="auto">
          <a:xfrm>
            <a:off x="0" y="287174"/>
            <a:ext cx="9163050" cy="1447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Century Gothic" pitchFamily="84" charset="0"/>
              </a:rPr>
              <a:t>Expanding Opportunities </a:t>
            </a:r>
          </a:p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Century Gothic" pitchFamily="84" charset="0"/>
              </a:rPr>
              <a:t>for Our Community’s Children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-22123" y="5780782"/>
            <a:ext cx="942667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/>
              <a:buChar char="•"/>
              <a:defRPr/>
            </a:pPr>
            <a:endParaRPr lang="en-US" sz="2000" dirty="0">
              <a:latin typeface="+mn-lt"/>
            </a:endParaRPr>
          </a:p>
          <a:p>
            <a:pPr>
              <a:defRPr/>
            </a:pPr>
            <a:r>
              <a:rPr lang="en-US" sz="2400" b="1" dirty="0" smtClean="0"/>
              <a:t>Creativity	Communication	Critical Thinking 	Collaboration</a:t>
            </a:r>
            <a:endParaRPr lang="en-US" sz="2400" b="1" dirty="0"/>
          </a:p>
          <a:p>
            <a:pPr>
              <a:defRPr/>
            </a:pPr>
            <a:endParaRPr lang="en-US" sz="2000" dirty="0"/>
          </a:p>
        </p:txBody>
      </p:sp>
      <p:sp>
        <p:nvSpPr>
          <p:cNvPr id="2" name="TextBox 1"/>
          <p:cNvSpPr txBox="1"/>
          <p:nvPr/>
        </p:nvSpPr>
        <p:spPr>
          <a:xfrm>
            <a:off x="2119773" y="1803800"/>
            <a:ext cx="495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800" b="1" dirty="0" smtClean="0"/>
              <a:t>Multilingualism</a:t>
            </a:r>
            <a:endParaRPr lang="en-US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2417198"/>
            <a:ext cx="6048822" cy="3370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421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ctrTitle" idx="4294967295"/>
          </p:nvPr>
        </p:nvSpPr>
        <p:spPr>
          <a:xfrm>
            <a:off x="0" y="-1"/>
            <a:ext cx="9396536" cy="1905001"/>
          </a:xfrm>
        </p:spPr>
        <p:txBody>
          <a:bodyPr>
            <a:normAutofit/>
          </a:bodyPr>
          <a:lstStyle/>
          <a:p>
            <a:pPr eaLnBrk="1" hangingPunct="1"/>
            <a:endParaRPr lang="en-US" sz="4800" dirty="0" smtClean="0">
              <a:solidFill>
                <a:srgbClr val="222222"/>
              </a:solidFill>
              <a:latin typeface="Garamond" pitchFamily="8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23" r="2236" b="15812"/>
          <a:stretch/>
        </p:blipFill>
        <p:spPr>
          <a:xfrm>
            <a:off x="0" y="0"/>
            <a:ext cx="9733936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21110" y="3733800"/>
            <a:ext cx="6400800" cy="274320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3600" b="1" dirty="0" smtClean="0"/>
          </a:p>
          <a:p>
            <a:pPr marL="571500" lvl="0" indent="-571500">
              <a:buFont typeface="Arial" pitchFamily="34" charset="0"/>
              <a:buChar char="•"/>
            </a:pPr>
            <a:r>
              <a:rPr lang="en-US" sz="3600" dirty="0" smtClean="0"/>
              <a:t>To </a:t>
            </a:r>
            <a:r>
              <a:rPr lang="en-US" sz="3600" b="1" dirty="0" smtClean="0"/>
              <a:t>share</a:t>
            </a:r>
            <a:r>
              <a:rPr lang="en-US" sz="3600" dirty="0" smtClean="0"/>
              <a:t> and </a:t>
            </a:r>
            <a:r>
              <a:rPr lang="en-US" sz="3600" b="1" dirty="0" smtClean="0"/>
              <a:t>receive feedback </a:t>
            </a:r>
            <a:r>
              <a:rPr lang="en-US" sz="3600" dirty="0" smtClean="0"/>
              <a:t>on a plan for expanding world languages in elementary and middle schools. </a:t>
            </a:r>
            <a:endParaRPr lang="en-US" sz="3200" dirty="0"/>
          </a:p>
          <a:p>
            <a:pPr marL="571500" lvl="0" indent="-571500">
              <a:buFont typeface="Arial" pitchFamily="34" charset="0"/>
              <a:buChar char="•"/>
            </a:pPr>
            <a:endParaRPr lang="en-US" sz="2800" dirty="0"/>
          </a:p>
        </p:txBody>
      </p:sp>
      <p:sp>
        <p:nvSpPr>
          <p:cNvPr id="5" name="Rectangle 4"/>
          <p:cNvSpPr/>
          <p:nvPr/>
        </p:nvSpPr>
        <p:spPr>
          <a:xfrm>
            <a:off x="0" y="17206"/>
            <a:ext cx="9733936" cy="1447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Century Gothic" pitchFamily="84" charset="0"/>
              </a:rPr>
              <a:t>Purpose</a:t>
            </a:r>
            <a:endParaRPr lang="en-US" sz="5400" b="1" dirty="0">
              <a:solidFill>
                <a:srgbClr val="595959"/>
              </a:solidFill>
              <a:latin typeface="Century Gothic" pitchFamily="8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622058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/>
        </p:nvSpPr>
        <p:spPr bwMode="auto">
          <a:xfrm>
            <a:off x="-27039" y="331617"/>
            <a:ext cx="9163050" cy="1547814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Century Gothic" pitchFamily="84" charset="0"/>
              </a:rPr>
              <a:t>Agenda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7504" y="1676400"/>
            <a:ext cx="504056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en-US" sz="2000" dirty="0"/>
          </a:p>
          <a:p>
            <a:pPr marL="342900" indent="-342900">
              <a:buFont typeface="Arial"/>
              <a:buChar char="•"/>
              <a:defRPr/>
            </a:pPr>
            <a:endParaRPr lang="en-US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4114800" y="1371600"/>
            <a:ext cx="8153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28700" lvl="1" indent="-571500">
              <a:buFont typeface="Arial" pitchFamily="34" charset="0"/>
              <a:buChar char="•"/>
            </a:pPr>
            <a:endParaRPr lang="en-US" sz="3600" dirty="0" smtClean="0"/>
          </a:p>
          <a:p>
            <a:endParaRPr lang="en-US" sz="2400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9312966"/>
              </p:ext>
            </p:extLst>
          </p:nvPr>
        </p:nvGraphicFramePr>
        <p:xfrm>
          <a:off x="278529" y="2397059"/>
          <a:ext cx="8551914" cy="371171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32856"/>
                <a:gridCol w="2119058"/>
              </a:tblGrid>
              <a:tr h="800410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/>
                        <a:t>Item</a:t>
                      </a:r>
                      <a:endParaRPr lang="en-US" sz="4000" b="1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/>
                        <a:t>Time</a:t>
                      </a:r>
                      <a:endParaRPr lang="en-US" sz="4000" b="1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44189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/>
                        <a:t>Review of Plan to Expand World Languages</a:t>
                      </a:r>
                    </a:p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/>
                        <a:t>6:50-7:05</a:t>
                      </a:r>
                    </a:p>
                    <a:p>
                      <a:endParaRPr lang="en-US" sz="2800" dirty="0"/>
                    </a:p>
                  </a:txBody>
                  <a:tcPr/>
                </a:tc>
              </a:tr>
              <a:tr h="146941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/>
                        <a:t>Clarifying questions and feedback from the board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7:05-7:25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0145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14" y="7373"/>
            <a:ext cx="4672780" cy="3504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4" t="227" r="8519" b="-227"/>
          <a:stretch/>
        </p:blipFill>
        <p:spPr bwMode="auto">
          <a:xfrm>
            <a:off x="4638366" y="-23172"/>
            <a:ext cx="4522565" cy="3394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396" y="3353764"/>
            <a:ext cx="5276041" cy="3538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" t="4035" r="-431" b="6535"/>
          <a:stretch/>
        </p:blipFill>
        <p:spPr bwMode="auto">
          <a:xfrm>
            <a:off x="5177502" y="3319110"/>
            <a:ext cx="3995994" cy="3573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7743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/>
        </p:nvSpPr>
        <p:spPr bwMode="auto">
          <a:xfrm>
            <a:off x="-19050" y="0"/>
            <a:ext cx="9163050" cy="1166814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Century Gothic" pitchFamily="84" charset="0"/>
              </a:rPr>
              <a:t>Current State: Elementary Schools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-19050" y="838200"/>
            <a:ext cx="6115050" cy="83407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en-US" sz="2500" dirty="0" smtClean="0"/>
          </a:p>
          <a:p>
            <a:pPr marL="342900" indent="-342900">
              <a:buFont typeface="Arial"/>
              <a:buChar char="•"/>
              <a:defRPr/>
            </a:pPr>
            <a:r>
              <a:rPr lang="en-US" sz="2500" dirty="0" err="1" smtClean="0"/>
              <a:t>Cale</a:t>
            </a:r>
            <a:r>
              <a:rPr lang="en-US" sz="2500" dirty="0" smtClean="0"/>
              <a:t> offers both immersion and pull-out classes in Spanish for all students K-2. </a:t>
            </a:r>
          </a:p>
          <a:p>
            <a:pPr>
              <a:defRPr/>
            </a:pPr>
            <a:endParaRPr lang="en-US" sz="2500" dirty="0" smtClean="0"/>
          </a:p>
          <a:p>
            <a:pPr marL="342900" indent="-342900">
              <a:buFont typeface="Arial"/>
              <a:buChar char="•"/>
              <a:defRPr/>
            </a:pPr>
            <a:r>
              <a:rPr lang="en-US" sz="2500" dirty="0" err="1" smtClean="0"/>
              <a:t>Agnor</a:t>
            </a:r>
            <a:r>
              <a:rPr lang="en-US" sz="2500" dirty="0" smtClean="0"/>
              <a:t>-Hurt and Stony Point are piloting the use of existing staff to teach Spanish in kindergarten.</a:t>
            </a:r>
          </a:p>
          <a:p>
            <a:pPr marL="342900" indent="-342900">
              <a:buFont typeface="Arial"/>
              <a:buChar char="•"/>
              <a:defRPr/>
            </a:pPr>
            <a:endParaRPr lang="en-US" sz="2500" dirty="0" smtClean="0"/>
          </a:p>
          <a:p>
            <a:pPr marL="342900" indent="-342900">
              <a:buFont typeface="Arial"/>
              <a:buChar char="•"/>
              <a:defRPr/>
            </a:pPr>
            <a:r>
              <a:rPr lang="en-US" sz="2500" dirty="0" smtClean="0"/>
              <a:t>Meriwether Lewis has offered after-school programs in Chinese, French, and Spanish. </a:t>
            </a:r>
          </a:p>
          <a:p>
            <a:pPr marL="342900" indent="-342900">
              <a:buFont typeface="Arial"/>
              <a:buChar char="•"/>
              <a:defRPr/>
            </a:pPr>
            <a:endParaRPr lang="en-US" sz="2500" dirty="0"/>
          </a:p>
          <a:p>
            <a:pPr marL="342900" indent="-342900">
              <a:buFont typeface="Arial"/>
              <a:buChar char="•"/>
              <a:defRPr/>
            </a:pPr>
            <a:r>
              <a:rPr lang="en-US" sz="2500" dirty="0" smtClean="0"/>
              <a:t>Baker-Butler, Murray  and Brownsville have offered language courses during and after school with volunteers or Rosetta Stone. </a:t>
            </a:r>
            <a:endParaRPr lang="en-US" sz="2400" dirty="0" smtClean="0"/>
          </a:p>
          <a:p>
            <a:pPr>
              <a:defRPr/>
            </a:pPr>
            <a:endParaRPr lang="en-US" sz="2400" dirty="0"/>
          </a:p>
          <a:p>
            <a:pPr marL="342900" indent="-342900">
              <a:buFont typeface="Arial"/>
              <a:buChar char="•"/>
              <a:defRPr/>
            </a:pPr>
            <a:endParaRPr lang="en-US" sz="2200" dirty="0" smtClean="0"/>
          </a:p>
          <a:p>
            <a:pPr marL="342900" indent="-342900">
              <a:buFont typeface="Arial"/>
              <a:buChar char="•"/>
              <a:defRPr/>
            </a:pPr>
            <a:endParaRPr lang="en-US" sz="2200" dirty="0"/>
          </a:p>
          <a:p>
            <a:pPr marL="342900" indent="-342900">
              <a:buFont typeface="Arial"/>
              <a:buChar char="•"/>
              <a:defRPr/>
            </a:pPr>
            <a:endParaRPr lang="en-US" dirty="0" smtClean="0">
              <a:latin typeface="+mn-lt"/>
            </a:endParaRPr>
          </a:p>
          <a:p>
            <a:pPr marL="342900" indent="-342900">
              <a:buFont typeface="Arial"/>
              <a:buChar char="•"/>
              <a:defRPr/>
            </a:pPr>
            <a:endParaRPr lang="en-US" sz="2000" dirty="0">
              <a:latin typeface="+mn-lt"/>
            </a:endParaRPr>
          </a:p>
          <a:p>
            <a:pPr marL="342900" indent="-342900">
              <a:buFont typeface="Arial"/>
              <a:buChar char="•"/>
              <a:defRPr/>
            </a:pPr>
            <a:endParaRPr lang="en-US" sz="2000" dirty="0">
              <a:latin typeface="+mn-lt"/>
            </a:endParaRPr>
          </a:p>
          <a:p>
            <a:pPr marL="342900" indent="-342900">
              <a:buFont typeface="Arial"/>
              <a:buChar char="•"/>
              <a:defRPr/>
            </a:pPr>
            <a:endParaRPr lang="en-US" sz="2000" dirty="0"/>
          </a:p>
          <a:p>
            <a:pPr>
              <a:defRPr/>
            </a:pPr>
            <a:endParaRPr lang="en-US" sz="2000" dirty="0"/>
          </a:p>
          <a:p>
            <a:pPr marL="342900" indent="-342900">
              <a:buFont typeface="Arial"/>
              <a:buChar char="•"/>
              <a:defRPr/>
            </a:pPr>
            <a:endParaRPr lang="en-US" sz="2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1" y="1635746"/>
            <a:ext cx="3060290" cy="217141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79448" y="3824367"/>
            <a:ext cx="3064550" cy="2043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623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/>
        </p:nvSpPr>
        <p:spPr bwMode="auto">
          <a:xfrm>
            <a:off x="-19050" y="0"/>
            <a:ext cx="9163050" cy="138804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Century Gothic" pitchFamily="84" charset="0"/>
              </a:rPr>
              <a:t>Sequential Expansion </a:t>
            </a:r>
          </a:p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Century Gothic" pitchFamily="84" charset="0"/>
              </a:rPr>
              <a:t>in Elementary Schools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99884" y="1524000"/>
            <a:ext cx="5257800" cy="77559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/>
              <a:buChar char="•"/>
              <a:defRPr/>
            </a:pPr>
            <a:r>
              <a:rPr lang="en-US" sz="2800" dirty="0" smtClean="0"/>
              <a:t>2-3 Elementary Schools each year will begin world languages programs. </a:t>
            </a:r>
          </a:p>
          <a:p>
            <a:pPr>
              <a:defRPr/>
            </a:pPr>
            <a:endParaRPr lang="en-US" sz="2800" dirty="0"/>
          </a:p>
          <a:p>
            <a:pPr marL="342900" indent="-342900">
              <a:buFont typeface="Arial"/>
              <a:buChar char="•"/>
              <a:defRPr/>
            </a:pPr>
            <a:r>
              <a:rPr lang="en-US" sz="2800" dirty="0" smtClean="0"/>
              <a:t>These schools will be selected based on a readiness assessment presented to the Department of Instruction.</a:t>
            </a:r>
          </a:p>
          <a:p>
            <a:pPr>
              <a:defRPr/>
            </a:pPr>
            <a:endParaRPr lang="en-US" sz="2800" dirty="0"/>
          </a:p>
          <a:p>
            <a:pPr marL="342900" indent="-342900">
              <a:buFont typeface="Arial"/>
              <a:buChar char="•"/>
              <a:defRPr/>
            </a:pPr>
            <a:r>
              <a:rPr lang="en-US" sz="2800" dirty="0" smtClean="0"/>
              <a:t>A budget initiative for schools that meet these requirements will be submitted to the board. </a:t>
            </a:r>
          </a:p>
          <a:p>
            <a:pPr marL="342900" indent="-342900">
              <a:buFont typeface="Arial"/>
              <a:buChar char="•"/>
              <a:defRPr/>
            </a:pPr>
            <a:endParaRPr lang="en-US" sz="2200" dirty="0" smtClean="0"/>
          </a:p>
          <a:p>
            <a:pPr marL="342900" indent="-342900">
              <a:buFont typeface="Arial"/>
              <a:buChar char="•"/>
              <a:defRPr/>
            </a:pPr>
            <a:endParaRPr lang="en-US" sz="2200" dirty="0"/>
          </a:p>
          <a:p>
            <a:pPr marL="342900" indent="-342900">
              <a:buFont typeface="Arial"/>
              <a:buChar char="•"/>
              <a:defRPr/>
            </a:pPr>
            <a:endParaRPr lang="en-US" dirty="0" smtClean="0">
              <a:latin typeface="+mn-lt"/>
            </a:endParaRPr>
          </a:p>
          <a:p>
            <a:pPr marL="342900" indent="-342900">
              <a:buFont typeface="Arial"/>
              <a:buChar char="•"/>
              <a:defRPr/>
            </a:pPr>
            <a:endParaRPr lang="en-US" sz="2000" dirty="0">
              <a:latin typeface="+mn-lt"/>
            </a:endParaRPr>
          </a:p>
          <a:p>
            <a:pPr marL="342900" indent="-342900">
              <a:buFont typeface="Arial"/>
              <a:buChar char="•"/>
              <a:defRPr/>
            </a:pPr>
            <a:endParaRPr lang="en-US" sz="2000" dirty="0">
              <a:latin typeface="+mn-lt"/>
            </a:endParaRPr>
          </a:p>
          <a:p>
            <a:pPr marL="342900" indent="-342900">
              <a:buFont typeface="Arial"/>
              <a:buChar char="•"/>
              <a:defRPr/>
            </a:pPr>
            <a:endParaRPr lang="en-US" sz="2000" dirty="0"/>
          </a:p>
          <a:p>
            <a:pPr>
              <a:defRPr/>
            </a:pPr>
            <a:endParaRPr lang="en-US" sz="2000" dirty="0"/>
          </a:p>
          <a:p>
            <a:pPr marL="342900" indent="-342900">
              <a:buFont typeface="Arial"/>
              <a:buChar char="•"/>
              <a:defRPr/>
            </a:pPr>
            <a:endParaRPr lang="en-US" sz="2000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" t="4035" r="-431" b="6535"/>
          <a:stretch/>
        </p:blipFill>
        <p:spPr bwMode="auto">
          <a:xfrm>
            <a:off x="5540478" y="2590800"/>
            <a:ext cx="3493530" cy="312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596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/>
        </p:nvSpPr>
        <p:spPr bwMode="auto">
          <a:xfrm>
            <a:off x="-19050" y="0"/>
            <a:ext cx="9163050" cy="138804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Century Gothic" pitchFamily="84" charset="0"/>
              </a:rPr>
              <a:t>The Readiness Assessment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7549" y="1443809"/>
            <a:ext cx="8279683" cy="8094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000" dirty="0" smtClean="0"/>
              <a:t>This readiness assessment will include the following:</a:t>
            </a:r>
          </a:p>
          <a:p>
            <a:pPr marL="914400" lvl="1" indent="-457200">
              <a:buFont typeface="Arial" pitchFamily="34" charset="0"/>
              <a:buChar char="•"/>
              <a:defRPr/>
            </a:pPr>
            <a:r>
              <a:rPr lang="en-US" sz="3000" dirty="0" smtClean="0"/>
              <a:t>Selection of a language based on languages of staff and students, input from parents, other languages offered in the feeder pattern, and input from the business community.</a:t>
            </a:r>
          </a:p>
          <a:p>
            <a:pPr marL="914400" lvl="1" indent="-457200">
              <a:buFont typeface="Arial" pitchFamily="34" charset="0"/>
              <a:buChar char="•"/>
              <a:defRPr/>
            </a:pPr>
            <a:r>
              <a:rPr lang="en-US" sz="3000" dirty="0" smtClean="0"/>
              <a:t>Selection of program model </a:t>
            </a:r>
            <a:r>
              <a:rPr lang="en-US" sz="3000" dirty="0"/>
              <a:t>(immersion vs. </a:t>
            </a:r>
            <a:r>
              <a:rPr lang="en-US" sz="3000" dirty="0" smtClean="0"/>
              <a:t>pull-out) based on school size, mobility, and natural turnover in teachers.</a:t>
            </a:r>
          </a:p>
          <a:p>
            <a:pPr marL="914400" lvl="1" indent="-457200">
              <a:buFont typeface="Arial" pitchFamily="34" charset="0"/>
              <a:buChar char="•"/>
              <a:defRPr/>
            </a:pPr>
            <a:r>
              <a:rPr lang="en-US" sz="3000" dirty="0" smtClean="0"/>
              <a:t>Plan for professional development and resource support for staff. </a:t>
            </a:r>
          </a:p>
          <a:p>
            <a:pPr marL="800100" lvl="1" indent="-342900">
              <a:buFont typeface="Arial"/>
              <a:buChar char="•"/>
              <a:defRPr/>
            </a:pPr>
            <a:endParaRPr lang="en-US" sz="2800" dirty="0" smtClean="0"/>
          </a:p>
          <a:p>
            <a:pPr marL="342900" indent="-342900">
              <a:buFont typeface="Arial"/>
              <a:buChar char="•"/>
              <a:defRPr/>
            </a:pPr>
            <a:endParaRPr lang="en-US" sz="2200" dirty="0" smtClean="0"/>
          </a:p>
          <a:p>
            <a:pPr marL="342900" indent="-342900">
              <a:buFont typeface="Arial"/>
              <a:buChar char="•"/>
              <a:defRPr/>
            </a:pPr>
            <a:endParaRPr lang="en-US" sz="2200" dirty="0"/>
          </a:p>
          <a:p>
            <a:pPr marL="342900" indent="-342900">
              <a:buFont typeface="Arial"/>
              <a:buChar char="•"/>
              <a:defRPr/>
            </a:pPr>
            <a:endParaRPr lang="en-US" dirty="0" smtClean="0">
              <a:latin typeface="+mn-lt"/>
            </a:endParaRPr>
          </a:p>
          <a:p>
            <a:pPr marL="342900" indent="-342900">
              <a:buFont typeface="Arial"/>
              <a:buChar char="•"/>
              <a:defRPr/>
            </a:pPr>
            <a:endParaRPr lang="en-US" sz="2000" dirty="0">
              <a:latin typeface="+mn-lt"/>
            </a:endParaRPr>
          </a:p>
          <a:p>
            <a:pPr marL="342900" indent="-342900">
              <a:buFont typeface="Arial"/>
              <a:buChar char="•"/>
              <a:defRPr/>
            </a:pPr>
            <a:endParaRPr lang="en-US" sz="2000" dirty="0">
              <a:latin typeface="+mn-lt"/>
            </a:endParaRPr>
          </a:p>
          <a:p>
            <a:pPr marL="342900" indent="-342900">
              <a:buFont typeface="Arial"/>
              <a:buChar char="•"/>
              <a:defRPr/>
            </a:pPr>
            <a:endParaRPr lang="en-US" sz="2000" dirty="0"/>
          </a:p>
          <a:p>
            <a:pPr>
              <a:defRPr/>
            </a:pPr>
            <a:endParaRPr lang="en-US" sz="2000" dirty="0"/>
          </a:p>
          <a:p>
            <a:pPr marL="342900" indent="-342900">
              <a:buFont typeface="Arial"/>
              <a:buChar char="•"/>
              <a:defRPr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49177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/>
        </p:nvSpPr>
        <p:spPr bwMode="auto">
          <a:xfrm>
            <a:off x="-19050" y="0"/>
            <a:ext cx="9163050" cy="138804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Century Gothic" pitchFamily="84" charset="0"/>
              </a:rPr>
              <a:t>Middle School Planning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7549" y="1600200"/>
            <a:ext cx="8279683" cy="74481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lvl="1" indent="-457200">
              <a:buFont typeface="Arial" pitchFamily="34" charset="0"/>
              <a:buChar char="•"/>
              <a:defRPr/>
            </a:pPr>
            <a:r>
              <a:rPr lang="en-US" sz="3000" dirty="0" smtClean="0"/>
              <a:t>Middle Schools will add a 6</a:t>
            </a:r>
            <a:r>
              <a:rPr lang="en-US" sz="3000" baseline="30000" dirty="0" smtClean="0"/>
              <a:t>th</a:t>
            </a:r>
            <a:r>
              <a:rPr lang="en-US" sz="3000" dirty="0" smtClean="0"/>
              <a:t> grade conversation course in world languages.</a:t>
            </a:r>
          </a:p>
          <a:p>
            <a:pPr marL="914400" lvl="1" indent="-457200">
              <a:buFont typeface="Arial" pitchFamily="34" charset="0"/>
              <a:buChar char="•"/>
              <a:defRPr/>
            </a:pPr>
            <a:r>
              <a:rPr lang="en-US" sz="3000" dirty="0" smtClean="0"/>
              <a:t>7</a:t>
            </a:r>
            <a:r>
              <a:rPr lang="en-US" sz="3000" baseline="30000" dirty="0" smtClean="0"/>
              <a:t>th</a:t>
            </a:r>
            <a:r>
              <a:rPr lang="en-US" sz="3000" dirty="0" smtClean="0"/>
              <a:t> grade will begin to offer Level I of world languages.</a:t>
            </a:r>
          </a:p>
          <a:p>
            <a:pPr marL="800100" lvl="1" indent="-342900">
              <a:buFont typeface="Arial"/>
              <a:buChar char="•"/>
              <a:defRPr/>
            </a:pPr>
            <a:r>
              <a:rPr lang="en-US" sz="2800" dirty="0" smtClean="0"/>
              <a:t> 8</a:t>
            </a:r>
            <a:r>
              <a:rPr lang="en-US" sz="2800" baseline="30000" dirty="0" smtClean="0"/>
              <a:t>th</a:t>
            </a:r>
            <a:r>
              <a:rPr lang="en-US" sz="2800" dirty="0" smtClean="0"/>
              <a:t> grade will offer Level II of world languages.</a:t>
            </a:r>
          </a:p>
          <a:p>
            <a:pPr marL="800100" lvl="1" indent="-342900">
              <a:buFont typeface="Arial"/>
              <a:buChar char="•"/>
              <a:defRPr/>
            </a:pPr>
            <a:r>
              <a:rPr lang="en-US" sz="2800" dirty="0" smtClean="0"/>
              <a:t> The above would require redesigning the middle school schedule and possibly discontinuing the practice of double blocking students in language arts and/or math for many students. </a:t>
            </a:r>
          </a:p>
          <a:p>
            <a:pPr marL="800100" lvl="1" indent="-342900">
              <a:buFont typeface="Arial"/>
              <a:buChar char="•"/>
              <a:defRPr/>
            </a:pPr>
            <a:r>
              <a:rPr lang="en-US" sz="2800" dirty="0" smtClean="0"/>
              <a:t>Language study in middle school will be opt-out, rather than opt-in. </a:t>
            </a:r>
          </a:p>
          <a:p>
            <a:pPr marL="342900" indent="-342900">
              <a:buFont typeface="Arial"/>
              <a:buChar char="•"/>
              <a:defRPr/>
            </a:pPr>
            <a:endParaRPr lang="en-US" sz="2200" dirty="0" smtClean="0"/>
          </a:p>
          <a:p>
            <a:pPr marL="342900" indent="-342900">
              <a:buFont typeface="Arial"/>
              <a:buChar char="•"/>
              <a:defRPr/>
            </a:pPr>
            <a:endParaRPr lang="en-US" sz="2200" dirty="0"/>
          </a:p>
          <a:p>
            <a:pPr marL="342900" indent="-342900">
              <a:buFont typeface="Arial"/>
              <a:buChar char="•"/>
              <a:defRPr/>
            </a:pPr>
            <a:endParaRPr lang="en-US" dirty="0" smtClean="0">
              <a:latin typeface="+mn-lt"/>
            </a:endParaRPr>
          </a:p>
          <a:p>
            <a:pPr marL="342900" indent="-342900">
              <a:buFont typeface="Arial"/>
              <a:buChar char="•"/>
              <a:defRPr/>
            </a:pPr>
            <a:endParaRPr lang="en-US" sz="2000" dirty="0">
              <a:latin typeface="+mn-lt"/>
            </a:endParaRPr>
          </a:p>
          <a:p>
            <a:pPr marL="342900" indent="-342900">
              <a:buFont typeface="Arial"/>
              <a:buChar char="•"/>
              <a:defRPr/>
            </a:pPr>
            <a:endParaRPr lang="en-US" sz="2000" dirty="0">
              <a:latin typeface="+mn-lt"/>
            </a:endParaRPr>
          </a:p>
          <a:p>
            <a:pPr marL="342900" indent="-342900">
              <a:buFont typeface="Arial"/>
              <a:buChar char="•"/>
              <a:defRPr/>
            </a:pPr>
            <a:endParaRPr lang="en-US" sz="2000" dirty="0"/>
          </a:p>
          <a:p>
            <a:pPr>
              <a:defRPr/>
            </a:pPr>
            <a:endParaRPr lang="en-US" sz="2000" dirty="0"/>
          </a:p>
          <a:p>
            <a:pPr marL="342900" indent="-342900">
              <a:buFont typeface="Arial"/>
              <a:buChar char="•"/>
              <a:defRPr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69626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9832" y="304800"/>
            <a:ext cx="9144000" cy="1676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Garamond" pitchFamily="84" charset="0"/>
              </a:rPr>
              <a:t>Clarifying Questions</a:t>
            </a:r>
            <a:r>
              <a:rPr lang="en-US" sz="5400" dirty="0" smtClean="0">
                <a:latin typeface="Garamond" pitchFamily="84" charset="0"/>
              </a:rPr>
              <a:t>?</a:t>
            </a:r>
            <a:endParaRPr lang="en-US" sz="5400" dirty="0"/>
          </a:p>
        </p:txBody>
      </p:sp>
      <p:sp>
        <p:nvSpPr>
          <p:cNvPr id="4" name="TextBox 3"/>
          <p:cNvSpPr txBox="1"/>
          <p:nvPr/>
        </p:nvSpPr>
        <p:spPr>
          <a:xfrm>
            <a:off x="-432424" y="1981200"/>
            <a:ext cx="10041193" cy="317009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endParaRPr lang="en-US" sz="2400" dirty="0" smtClean="0"/>
          </a:p>
          <a:p>
            <a:pPr algn="ctr"/>
            <a:r>
              <a:rPr lang="en-US" sz="2400" b="1" dirty="0"/>
              <a:t>Expanding </a:t>
            </a:r>
            <a:r>
              <a:rPr lang="en-US" sz="2400" b="1" dirty="0" smtClean="0"/>
              <a:t>Opportunities: Defining a Robust World Languages Program</a:t>
            </a:r>
            <a:endParaRPr lang="en-US" sz="2400" b="1" dirty="0">
              <a:latin typeface="Garamond" pitchFamily="84" charset="0"/>
            </a:endParaRPr>
          </a:p>
          <a:p>
            <a:endParaRPr lang="en-US" sz="2400" b="1" dirty="0"/>
          </a:p>
          <a:p>
            <a:endParaRPr lang="en-US" sz="2400" b="1" dirty="0" smtClean="0"/>
          </a:p>
          <a:p>
            <a:r>
              <a:rPr lang="en-US" sz="2400" b="1" dirty="0"/>
              <a:t>	</a:t>
            </a:r>
            <a:endParaRPr lang="en-US" sz="2400" dirty="0" smtClean="0"/>
          </a:p>
          <a:p>
            <a:r>
              <a:rPr lang="en-US" sz="2400" dirty="0" smtClean="0"/>
              <a:t>	</a:t>
            </a:r>
          </a:p>
          <a:p>
            <a:endParaRPr lang="en-US" sz="2800" dirty="0"/>
          </a:p>
          <a:p>
            <a:pPr marL="457200" indent="-457200">
              <a:buFont typeface="Arial" pitchFamily="34" charset="0"/>
              <a:buChar char="•"/>
            </a:pPr>
            <a:endParaRPr lang="en-US" sz="2800" dirty="0" smtClean="0"/>
          </a:p>
        </p:txBody>
      </p:sp>
      <p:pic>
        <p:nvPicPr>
          <p:cNvPr id="5122" name="Picture 2" descr="C:\Users\rcarlock\Desktop\Photos\Greer Family Night Smal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1" r="7045" b="39185"/>
          <a:stretch/>
        </p:blipFill>
        <p:spPr bwMode="auto">
          <a:xfrm>
            <a:off x="0" y="3124200"/>
            <a:ext cx="9176347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8917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23731</TotalTime>
  <Words>426</Words>
  <Application>Microsoft Office PowerPoint</Application>
  <PresentationFormat>On-screen Show (4:3)</PresentationFormat>
  <Paragraphs>94</Paragraphs>
  <Slides>10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Albemarle County Public Schools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Russell Carlock</dc:creator>
  <cp:lastModifiedBy>Office of Technology</cp:lastModifiedBy>
  <cp:revision>258</cp:revision>
  <cp:lastPrinted>2014-09-05T12:22:40Z</cp:lastPrinted>
  <dcterms:created xsi:type="dcterms:W3CDTF">2012-08-16T22:04:37Z</dcterms:created>
  <dcterms:modified xsi:type="dcterms:W3CDTF">2014-12-11T23:10:50Z</dcterms:modified>
</cp:coreProperties>
</file>